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260" r:id="rId7"/>
    <p:sldId id="261"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11/21/2022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B3CA-C506-DE4A-AE42-471D8FC35FDE}"/>
              </a:ext>
            </a:extLst>
          </p:cNvPr>
          <p:cNvSpPr>
            <a:spLocks noGrp="1"/>
          </p:cNvSpPr>
          <p:nvPr>
            <p:ph type="ctrTitle"/>
          </p:nvPr>
        </p:nvSpPr>
        <p:spPr/>
        <p:txBody>
          <a:bodyPr/>
          <a:lstStyle/>
          <a:p>
            <a:r>
              <a:rPr lang="en-US" dirty="0"/>
              <a:t>How to advocate for yourself</a:t>
            </a:r>
          </a:p>
        </p:txBody>
      </p:sp>
      <p:sp>
        <p:nvSpPr>
          <p:cNvPr id="3" name="Subtitle 2">
            <a:extLst>
              <a:ext uri="{FF2B5EF4-FFF2-40B4-BE49-F238E27FC236}">
                <a16:creationId xmlns:a16="http://schemas.microsoft.com/office/drawing/2014/main" id="{47136DD3-173B-E089-DA66-C258D87CAACA}"/>
              </a:ext>
            </a:extLst>
          </p:cNvPr>
          <p:cNvSpPr>
            <a:spLocks noGrp="1"/>
          </p:cNvSpPr>
          <p:nvPr>
            <p:ph type="subTitle" idx="1"/>
          </p:nvPr>
        </p:nvSpPr>
        <p:spPr/>
        <p:txBody>
          <a:bodyPr/>
          <a:lstStyle/>
          <a:p>
            <a:r>
              <a:rPr lang="en-US" dirty="0"/>
              <a:t>Knowing when to speak up</a:t>
            </a:r>
          </a:p>
        </p:txBody>
      </p:sp>
    </p:spTree>
    <p:extLst>
      <p:ext uri="{BB962C8B-B14F-4D97-AF65-F5344CB8AC3E}">
        <p14:creationId xmlns:p14="http://schemas.microsoft.com/office/powerpoint/2010/main" val="131191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D852-F604-5ADB-21A9-3F5C18E688D9}"/>
              </a:ext>
            </a:extLst>
          </p:cNvPr>
          <p:cNvSpPr>
            <a:spLocks noGrp="1"/>
          </p:cNvSpPr>
          <p:nvPr>
            <p:ph type="title"/>
          </p:nvPr>
        </p:nvSpPr>
        <p:spPr/>
        <p:txBody>
          <a:bodyPr/>
          <a:lstStyle/>
          <a:p>
            <a:r>
              <a:rPr lang="en-US" dirty="0"/>
              <a:t>The END</a:t>
            </a:r>
          </a:p>
        </p:txBody>
      </p:sp>
      <p:pic>
        <p:nvPicPr>
          <p:cNvPr id="6" name="Content Placeholder 5">
            <a:extLst>
              <a:ext uri="{FF2B5EF4-FFF2-40B4-BE49-F238E27FC236}">
                <a16:creationId xmlns:a16="http://schemas.microsoft.com/office/drawing/2014/main" id="{0DD3EFB5-C65D-92D0-F151-0A63CC564419}"/>
              </a:ext>
            </a:extLst>
          </p:cNvPr>
          <p:cNvPicPr>
            <a:picLocks noGrp="1" noChangeAspect="1"/>
          </p:cNvPicPr>
          <p:nvPr>
            <p:ph idx="1"/>
          </p:nvPr>
        </p:nvPicPr>
        <p:blipFill>
          <a:blip r:embed="rId2"/>
          <a:stretch>
            <a:fillRect/>
          </a:stretch>
        </p:blipFill>
        <p:spPr>
          <a:xfrm>
            <a:off x="5192785" y="2683763"/>
            <a:ext cx="4437776" cy="2208257"/>
          </a:xfrm>
        </p:spPr>
      </p:pic>
      <p:sp>
        <p:nvSpPr>
          <p:cNvPr id="4" name="Text Placeholder 3">
            <a:extLst>
              <a:ext uri="{FF2B5EF4-FFF2-40B4-BE49-F238E27FC236}">
                <a16:creationId xmlns:a16="http://schemas.microsoft.com/office/drawing/2014/main" id="{02F951FE-F9A9-2C1F-8464-BAF3014F26C0}"/>
              </a:ext>
            </a:extLst>
          </p:cNvPr>
          <p:cNvSpPr>
            <a:spLocks noGrp="1"/>
          </p:cNvSpPr>
          <p:nvPr>
            <p:ph type="body" sz="half" idx="2"/>
          </p:nvPr>
        </p:nvSpPr>
        <p:spPr/>
        <p:txBody>
          <a:bodyPr/>
          <a:lstStyle/>
          <a:p>
            <a:r>
              <a:rPr lang="en-US" dirty="0"/>
              <a:t>“Your voice may tremble, it may shake, and your heart may pound. But let it be known that you still have value. Speak your truth and fulfill your needs and wants.” – Negus Lamont</a:t>
            </a:r>
          </a:p>
        </p:txBody>
      </p:sp>
    </p:spTree>
    <p:extLst>
      <p:ext uri="{BB962C8B-B14F-4D97-AF65-F5344CB8AC3E}">
        <p14:creationId xmlns:p14="http://schemas.microsoft.com/office/powerpoint/2010/main" val="219423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43C59-67D4-633A-27A8-97963D6385A9}"/>
              </a:ext>
            </a:extLst>
          </p:cNvPr>
          <p:cNvSpPr>
            <a:spLocks noGrp="1"/>
          </p:cNvSpPr>
          <p:nvPr>
            <p:ph type="title"/>
          </p:nvPr>
        </p:nvSpPr>
        <p:spPr/>
        <p:txBody>
          <a:bodyPr/>
          <a:lstStyle/>
          <a:p>
            <a:r>
              <a:rPr lang="en-US" dirty="0"/>
              <a:t>What does self-advocacy mean?</a:t>
            </a:r>
          </a:p>
        </p:txBody>
      </p:sp>
      <p:pic>
        <p:nvPicPr>
          <p:cNvPr id="6" name="Content Placeholder 5">
            <a:extLst>
              <a:ext uri="{FF2B5EF4-FFF2-40B4-BE49-F238E27FC236}">
                <a16:creationId xmlns:a16="http://schemas.microsoft.com/office/drawing/2014/main" id="{42AEDDB1-8CFE-AB41-83AD-41FCFFDF7F08}"/>
              </a:ext>
            </a:extLst>
          </p:cNvPr>
          <p:cNvPicPr>
            <a:picLocks noGrp="1" noChangeAspect="1"/>
          </p:cNvPicPr>
          <p:nvPr>
            <p:ph idx="1"/>
          </p:nvPr>
        </p:nvPicPr>
        <p:blipFill>
          <a:blip r:embed="rId2"/>
          <a:stretch>
            <a:fillRect/>
          </a:stretch>
        </p:blipFill>
        <p:spPr>
          <a:xfrm>
            <a:off x="5141912" y="609600"/>
            <a:ext cx="5181600" cy="5181600"/>
          </a:xfrm>
        </p:spPr>
      </p:pic>
      <p:sp>
        <p:nvSpPr>
          <p:cNvPr id="4" name="Text Placeholder 3">
            <a:extLst>
              <a:ext uri="{FF2B5EF4-FFF2-40B4-BE49-F238E27FC236}">
                <a16:creationId xmlns:a16="http://schemas.microsoft.com/office/drawing/2014/main" id="{79160BB7-5D14-348E-28C2-236FED23EB1C}"/>
              </a:ext>
            </a:extLst>
          </p:cNvPr>
          <p:cNvSpPr>
            <a:spLocks noGrp="1"/>
          </p:cNvSpPr>
          <p:nvPr>
            <p:ph type="body" sz="half" idx="2"/>
          </p:nvPr>
        </p:nvSpPr>
        <p:spPr>
          <a:xfrm>
            <a:off x="685800" y="3445933"/>
            <a:ext cx="3680885" cy="2345268"/>
          </a:xfrm>
        </p:spPr>
        <p:txBody>
          <a:bodyPr/>
          <a:lstStyle/>
          <a:p>
            <a:r>
              <a:rPr lang="en-US" dirty="0"/>
              <a:t>Self-advocacy means to speak up for yourself in a situation where you feel that your thoughts, emotions, or opinions have not been communicated for you properly. It is to ask for what you need and want to. You are able to make choices and decisions that affect your life and will take responsibility for those choices and decisions. </a:t>
            </a:r>
          </a:p>
        </p:txBody>
      </p:sp>
    </p:spTree>
    <p:extLst>
      <p:ext uri="{BB962C8B-B14F-4D97-AF65-F5344CB8AC3E}">
        <p14:creationId xmlns:p14="http://schemas.microsoft.com/office/powerpoint/2010/main" val="381436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740F-D4CD-E905-02A1-4FB58B049717}"/>
              </a:ext>
            </a:extLst>
          </p:cNvPr>
          <p:cNvSpPr>
            <a:spLocks noGrp="1"/>
          </p:cNvSpPr>
          <p:nvPr>
            <p:ph type="title"/>
          </p:nvPr>
        </p:nvSpPr>
        <p:spPr/>
        <p:txBody>
          <a:bodyPr/>
          <a:lstStyle/>
          <a:p>
            <a:r>
              <a:rPr lang="en-US" dirty="0"/>
              <a:t>What you need to properly self-advocate</a:t>
            </a:r>
          </a:p>
        </p:txBody>
      </p:sp>
      <p:pic>
        <p:nvPicPr>
          <p:cNvPr id="6" name="Content Placeholder 5">
            <a:extLst>
              <a:ext uri="{FF2B5EF4-FFF2-40B4-BE49-F238E27FC236}">
                <a16:creationId xmlns:a16="http://schemas.microsoft.com/office/drawing/2014/main" id="{F99939D6-7083-9034-1C3D-F0F7A4C4E265}"/>
              </a:ext>
            </a:extLst>
          </p:cNvPr>
          <p:cNvPicPr>
            <a:picLocks noGrp="1" noChangeAspect="1"/>
          </p:cNvPicPr>
          <p:nvPr>
            <p:ph idx="1"/>
          </p:nvPr>
        </p:nvPicPr>
        <p:blipFill>
          <a:blip r:embed="rId2"/>
          <a:stretch>
            <a:fillRect/>
          </a:stretch>
        </p:blipFill>
        <p:spPr>
          <a:xfrm>
            <a:off x="5294312" y="1671637"/>
            <a:ext cx="4876800" cy="3057525"/>
          </a:xfrm>
        </p:spPr>
      </p:pic>
      <p:sp>
        <p:nvSpPr>
          <p:cNvPr id="4" name="Text Placeholder 3">
            <a:extLst>
              <a:ext uri="{FF2B5EF4-FFF2-40B4-BE49-F238E27FC236}">
                <a16:creationId xmlns:a16="http://schemas.microsoft.com/office/drawing/2014/main" id="{DA7A385B-28B0-705A-0B30-63E5AF392AF3}"/>
              </a:ext>
            </a:extLst>
          </p:cNvPr>
          <p:cNvSpPr>
            <a:spLocks noGrp="1"/>
          </p:cNvSpPr>
          <p:nvPr>
            <p:ph type="body" sz="half" idx="2"/>
          </p:nvPr>
        </p:nvSpPr>
        <p:spPr/>
        <p:txBody>
          <a:bodyPr/>
          <a:lstStyle/>
          <a:p>
            <a:r>
              <a:rPr lang="en-US" dirty="0"/>
              <a:t>It is important to know your rights, have leadership skills, knowledge of self, and communication skills. </a:t>
            </a:r>
          </a:p>
        </p:txBody>
      </p:sp>
    </p:spTree>
    <p:extLst>
      <p:ext uri="{BB962C8B-B14F-4D97-AF65-F5344CB8AC3E}">
        <p14:creationId xmlns:p14="http://schemas.microsoft.com/office/powerpoint/2010/main" val="403003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F905-8D25-2125-2E7C-893B5735D678}"/>
              </a:ext>
            </a:extLst>
          </p:cNvPr>
          <p:cNvSpPr>
            <a:spLocks noGrp="1"/>
          </p:cNvSpPr>
          <p:nvPr>
            <p:ph type="title"/>
          </p:nvPr>
        </p:nvSpPr>
        <p:spPr/>
        <p:txBody>
          <a:bodyPr/>
          <a:lstStyle/>
          <a:p>
            <a:r>
              <a:rPr lang="en-US" dirty="0"/>
              <a:t>Reflection and discussion</a:t>
            </a:r>
          </a:p>
        </p:txBody>
      </p:sp>
      <p:pic>
        <p:nvPicPr>
          <p:cNvPr id="6" name="Content Placeholder 5">
            <a:extLst>
              <a:ext uri="{FF2B5EF4-FFF2-40B4-BE49-F238E27FC236}">
                <a16:creationId xmlns:a16="http://schemas.microsoft.com/office/drawing/2014/main" id="{FF0A8F04-6C8F-9534-D843-4036F4F3BC29}"/>
              </a:ext>
            </a:extLst>
          </p:cNvPr>
          <p:cNvPicPr>
            <a:picLocks noGrp="1" noChangeAspect="1"/>
          </p:cNvPicPr>
          <p:nvPr>
            <p:ph idx="1"/>
          </p:nvPr>
        </p:nvPicPr>
        <p:blipFill>
          <a:blip r:embed="rId2"/>
          <a:stretch>
            <a:fillRect/>
          </a:stretch>
        </p:blipFill>
        <p:spPr>
          <a:xfrm>
            <a:off x="5209563" y="2328862"/>
            <a:ext cx="4798503" cy="2550579"/>
          </a:xfrm>
        </p:spPr>
      </p:pic>
      <p:sp>
        <p:nvSpPr>
          <p:cNvPr id="4" name="Text Placeholder 3">
            <a:extLst>
              <a:ext uri="{FF2B5EF4-FFF2-40B4-BE49-F238E27FC236}">
                <a16:creationId xmlns:a16="http://schemas.microsoft.com/office/drawing/2014/main" id="{1E4495E5-F392-5407-2F46-DE84EB81F9F0}"/>
              </a:ext>
            </a:extLst>
          </p:cNvPr>
          <p:cNvSpPr>
            <a:spLocks noGrp="1"/>
          </p:cNvSpPr>
          <p:nvPr>
            <p:ph type="body" sz="half" idx="2"/>
          </p:nvPr>
        </p:nvSpPr>
        <p:spPr/>
        <p:txBody>
          <a:bodyPr/>
          <a:lstStyle/>
          <a:p>
            <a:r>
              <a:rPr lang="en-US" dirty="0"/>
              <a:t>Reflect and discuss a time when you didn’t advocate for yourself and how it turned out for you. Reflect and discuss a time where you did advocate for yourself and how it turned out.</a:t>
            </a:r>
          </a:p>
        </p:txBody>
      </p:sp>
    </p:spTree>
    <p:extLst>
      <p:ext uri="{BB962C8B-B14F-4D97-AF65-F5344CB8AC3E}">
        <p14:creationId xmlns:p14="http://schemas.microsoft.com/office/powerpoint/2010/main" val="192348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D2E6-C2A5-A515-5FEA-87CF0241B044}"/>
              </a:ext>
            </a:extLst>
          </p:cNvPr>
          <p:cNvSpPr>
            <a:spLocks noGrp="1"/>
          </p:cNvSpPr>
          <p:nvPr>
            <p:ph type="title"/>
          </p:nvPr>
        </p:nvSpPr>
        <p:spPr/>
        <p:txBody>
          <a:bodyPr/>
          <a:lstStyle/>
          <a:p>
            <a:r>
              <a:rPr lang="en-US" dirty="0"/>
              <a:t>Why is it important?</a:t>
            </a:r>
          </a:p>
        </p:txBody>
      </p:sp>
      <p:pic>
        <p:nvPicPr>
          <p:cNvPr id="6" name="Content Placeholder 5">
            <a:extLst>
              <a:ext uri="{FF2B5EF4-FFF2-40B4-BE49-F238E27FC236}">
                <a16:creationId xmlns:a16="http://schemas.microsoft.com/office/drawing/2014/main" id="{5A084A81-7A4F-C6CF-9B32-845D846D0C5E}"/>
              </a:ext>
            </a:extLst>
          </p:cNvPr>
          <p:cNvPicPr>
            <a:picLocks noGrp="1" noChangeAspect="1"/>
          </p:cNvPicPr>
          <p:nvPr>
            <p:ph idx="1"/>
          </p:nvPr>
        </p:nvPicPr>
        <p:blipFill>
          <a:blip r:embed="rId2"/>
          <a:stretch>
            <a:fillRect/>
          </a:stretch>
        </p:blipFill>
        <p:spPr>
          <a:xfrm>
            <a:off x="4648200" y="1586172"/>
            <a:ext cx="6169025" cy="3228456"/>
          </a:xfrm>
        </p:spPr>
      </p:pic>
      <p:sp>
        <p:nvSpPr>
          <p:cNvPr id="4" name="Text Placeholder 3">
            <a:extLst>
              <a:ext uri="{FF2B5EF4-FFF2-40B4-BE49-F238E27FC236}">
                <a16:creationId xmlns:a16="http://schemas.microsoft.com/office/drawing/2014/main" id="{D01045E4-B167-0999-CE01-3214E0234B7A}"/>
              </a:ext>
            </a:extLst>
          </p:cNvPr>
          <p:cNvSpPr>
            <a:spLocks noGrp="1"/>
          </p:cNvSpPr>
          <p:nvPr>
            <p:ph type="body" sz="half" idx="2"/>
          </p:nvPr>
        </p:nvSpPr>
        <p:spPr/>
        <p:txBody>
          <a:bodyPr>
            <a:normAutofit fontScale="92500"/>
          </a:bodyPr>
          <a:lstStyle/>
          <a:p>
            <a:r>
              <a:rPr lang="en-US" dirty="0"/>
              <a:t>Self-Advocacy is important because it allows you to take back your power and your sovereignty during your mental health journey. No one else knows your needs and wants better than you once you are self-aware and have come to an acceptance of your strengths and weaknesses.</a:t>
            </a:r>
          </a:p>
        </p:txBody>
      </p:sp>
    </p:spTree>
    <p:extLst>
      <p:ext uri="{BB962C8B-B14F-4D97-AF65-F5344CB8AC3E}">
        <p14:creationId xmlns:p14="http://schemas.microsoft.com/office/powerpoint/2010/main" val="261304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E655-1B83-7EFF-C3E0-7FA2A8CE5D04}"/>
              </a:ext>
            </a:extLst>
          </p:cNvPr>
          <p:cNvSpPr>
            <a:spLocks noGrp="1"/>
          </p:cNvSpPr>
          <p:nvPr>
            <p:ph type="title"/>
          </p:nvPr>
        </p:nvSpPr>
        <p:spPr/>
        <p:txBody>
          <a:bodyPr/>
          <a:lstStyle/>
          <a:p>
            <a:r>
              <a:rPr lang="en-US" dirty="0"/>
              <a:t>Strengths and Weaknesses</a:t>
            </a:r>
          </a:p>
        </p:txBody>
      </p:sp>
      <p:pic>
        <p:nvPicPr>
          <p:cNvPr id="9" name="Content Placeholder 8">
            <a:extLst>
              <a:ext uri="{FF2B5EF4-FFF2-40B4-BE49-F238E27FC236}">
                <a16:creationId xmlns:a16="http://schemas.microsoft.com/office/drawing/2014/main" id="{36C495BC-D6F8-927A-75CD-02973A4638E9}"/>
              </a:ext>
            </a:extLst>
          </p:cNvPr>
          <p:cNvPicPr>
            <a:picLocks noGrp="1" noChangeAspect="1"/>
          </p:cNvPicPr>
          <p:nvPr>
            <p:ph idx="1"/>
          </p:nvPr>
        </p:nvPicPr>
        <p:blipFill>
          <a:blip r:embed="rId2"/>
          <a:stretch>
            <a:fillRect/>
          </a:stretch>
        </p:blipFill>
        <p:spPr>
          <a:xfrm>
            <a:off x="4684712" y="609600"/>
            <a:ext cx="6096000" cy="5181600"/>
          </a:xfrm>
        </p:spPr>
      </p:pic>
      <p:sp>
        <p:nvSpPr>
          <p:cNvPr id="4" name="Text Placeholder 3">
            <a:extLst>
              <a:ext uri="{FF2B5EF4-FFF2-40B4-BE49-F238E27FC236}">
                <a16:creationId xmlns:a16="http://schemas.microsoft.com/office/drawing/2014/main" id="{8B04EC5E-559D-E88F-22CE-6D5AEE941771}"/>
              </a:ext>
            </a:extLst>
          </p:cNvPr>
          <p:cNvSpPr>
            <a:spLocks noGrp="1"/>
          </p:cNvSpPr>
          <p:nvPr>
            <p:ph type="body" sz="half" idx="2"/>
          </p:nvPr>
        </p:nvSpPr>
        <p:spPr/>
        <p:txBody>
          <a:bodyPr/>
          <a:lstStyle/>
          <a:p>
            <a:r>
              <a:rPr lang="en-US" dirty="0"/>
              <a:t>Identify and write down a list of different types of strengths and weaknesses in mental health journey.</a:t>
            </a:r>
          </a:p>
        </p:txBody>
      </p:sp>
    </p:spTree>
    <p:extLst>
      <p:ext uri="{BB962C8B-B14F-4D97-AF65-F5344CB8AC3E}">
        <p14:creationId xmlns:p14="http://schemas.microsoft.com/office/powerpoint/2010/main" val="134382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76A5-8700-95D8-0841-69D8B2DCA33D}"/>
              </a:ext>
            </a:extLst>
          </p:cNvPr>
          <p:cNvSpPr>
            <a:spLocks noGrp="1"/>
          </p:cNvSpPr>
          <p:nvPr>
            <p:ph type="title"/>
          </p:nvPr>
        </p:nvSpPr>
        <p:spPr/>
        <p:txBody>
          <a:bodyPr/>
          <a:lstStyle/>
          <a:p>
            <a:r>
              <a:rPr lang="en-US" dirty="0"/>
              <a:t>Create a personal list</a:t>
            </a:r>
          </a:p>
        </p:txBody>
      </p:sp>
      <p:pic>
        <p:nvPicPr>
          <p:cNvPr id="6" name="Content Placeholder 5">
            <a:extLst>
              <a:ext uri="{FF2B5EF4-FFF2-40B4-BE49-F238E27FC236}">
                <a16:creationId xmlns:a16="http://schemas.microsoft.com/office/drawing/2014/main" id="{8C556F09-973B-CBF5-EE4A-A4ACAB7A4C3A}"/>
              </a:ext>
            </a:extLst>
          </p:cNvPr>
          <p:cNvPicPr>
            <a:picLocks noGrp="1" noChangeAspect="1"/>
          </p:cNvPicPr>
          <p:nvPr>
            <p:ph idx="1"/>
          </p:nvPr>
        </p:nvPicPr>
        <p:blipFill>
          <a:blip r:embed="rId2"/>
          <a:stretch>
            <a:fillRect/>
          </a:stretch>
        </p:blipFill>
        <p:spPr>
          <a:xfrm>
            <a:off x="5300939" y="609600"/>
            <a:ext cx="4863547" cy="5181600"/>
          </a:xfrm>
        </p:spPr>
      </p:pic>
      <p:sp>
        <p:nvSpPr>
          <p:cNvPr id="4" name="Text Placeholder 3">
            <a:extLst>
              <a:ext uri="{FF2B5EF4-FFF2-40B4-BE49-F238E27FC236}">
                <a16:creationId xmlns:a16="http://schemas.microsoft.com/office/drawing/2014/main" id="{B784AB22-93A1-A58F-02D8-B24D703476A2}"/>
              </a:ext>
            </a:extLst>
          </p:cNvPr>
          <p:cNvSpPr>
            <a:spLocks noGrp="1"/>
          </p:cNvSpPr>
          <p:nvPr>
            <p:ph type="body" sz="half" idx="2"/>
          </p:nvPr>
        </p:nvSpPr>
        <p:spPr/>
        <p:txBody>
          <a:bodyPr/>
          <a:lstStyle/>
          <a:p>
            <a:r>
              <a:rPr lang="en-US" dirty="0"/>
              <a:t>Identify and list your personal strengths and weaknesses when it comes to mental health.</a:t>
            </a:r>
          </a:p>
        </p:txBody>
      </p:sp>
    </p:spTree>
    <p:extLst>
      <p:ext uri="{BB962C8B-B14F-4D97-AF65-F5344CB8AC3E}">
        <p14:creationId xmlns:p14="http://schemas.microsoft.com/office/powerpoint/2010/main" val="249251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498D6-D8CB-C9C8-258E-47759A5BAFB2}"/>
              </a:ext>
            </a:extLst>
          </p:cNvPr>
          <p:cNvSpPr>
            <a:spLocks noGrp="1"/>
          </p:cNvSpPr>
          <p:nvPr>
            <p:ph type="title"/>
          </p:nvPr>
        </p:nvSpPr>
        <p:spPr/>
        <p:txBody>
          <a:bodyPr/>
          <a:lstStyle/>
          <a:p>
            <a:r>
              <a:rPr lang="en-US" dirty="0"/>
              <a:t>How to Advocate for yourself</a:t>
            </a:r>
          </a:p>
        </p:txBody>
      </p:sp>
      <p:pic>
        <p:nvPicPr>
          <p:cNvPr id="6" name="Content Placeholder 5">
            <a:extLst>
              <a:ext uri="{FF2B5EF4-FFF2-40B4-BE49-F238E27FC236}">
                <a16:creationId xmlns:a16="http://schemas.microsoft.com/office/drawing/2014/main" id="{549DDA72-83C7-C494-0230-37F1AA28E73D}"/>
              </a:ext>
            </a:extLst>
          </p:cNvPr>
          <p:cNvPicPr>
            <a:picLocks noGrp="1" noChangeAspect="1"/>
          </p:cNvPicPr>
          <p:nvPr>
            <p:ph idx="1"/>
          </p:nvPr>
        </p:nvPicPr>
        <p:blipFill>
          <a:blip r:embed="rId2"/>
          <a:stretch>
            <a:fillRect/>
          </a:stretch>
        </p:blipFill>
        <p:spPr>
          <a:xfrm>
            <a:off x="4648200" y="1143030"/>
            <a:ext cx="6169025" cy="4114739"/>
          </a:xfrm>
        </p:spPr>
      </p:pic>
      <p:sp>
        <p:nvSpPr>
          <p:cNvPr id="4" name="Text Placeholder 3">
            <a:extLst>
              <a:ext uri="{FF2B5EF4-FFF2-40B4-BE49-F238E27FC236}">
                <a16:creationId xmlns:a16="http://schemas.microsoft.com/office/drawing/2014/main" id="{5CF9C042-BD37-28CC-0CF0-2ADEDA94DCDC}"/>
              </a:ext>
            </a:extLst>
          </p:cNvPr>
          <p:cNvSpPr>
            <a:spLocks noGrp="1"/>
          </p:cNvSpPr>
          <p:nvPr>
            <p:ph type="body" sz="half" idx="2"/>
          </p:nvPr>
        </p:nvSpPr>
        <p:spPr>
          <a:xfrm>
            <a:off x="685800" y="3445932"/>
            <a:ext cx="3680885" cy="3189760"/>
          </a:xfrm>
        </p:spPr>
        <p:txBody>
          <a:bodyPr/>
          <a:lstStyle/>
          <a:p>
            <a:pPr marL="342900" indent="-342900">
              <a:buAutoNum type="arabicPeriod"/>
            </a:pPr>
            <a:r>
              <a:rPr lang="en-US" dirty="0"/>
              <a:t>Tell the person in advance you would like to speak to them when they are available (book time)</a:t>
            </a:r>
          </a:p>
          <a:p>
            <a:pPr marL="342900" indent="-342900">
              <a:buAutoNum type="arabicPeriod"/>
            </a:pPr>
            <a:r>
              <a:rPr lang="en-US" dirty="0"/>
              <a:t>Speak calmly, clearly, and be thoughtful in your approach. </a:t>
            </a:r>
          </a:p>
          <a:p>
            <a:pPr marL="342900" indent="-342900">
              <a:buAutoNum type="arabicPeriod"/>
            </a:pPr>
            <a:r>
              <a:rPr lang="en-US" dirty="0"/>
              <a:t>Focus on the most important topics and no more than 3-5 concerns.</a:t>
            </a:r>
          </a:p>
          <a:p>
            <a:pPr marL="342900" indent="-342900">
              <a:buAutoNum type="arabicPeriod"/>
            </a:pPr>
            <a:r>
              <a:rPr lang="en-US" dirty="0"/>
              <a:t>Ask them open ended questions to gain better understanding.</a:t>
            </a:r>
          </a:p>
          <a:p>
            <a:pPr marL="342900" indent="-342900">
              <a:buAutoNum type="arabicPeriod"/>
            </a:pPr>
            <a:r>
              <a:rPr lang="en-US" dirty="0"/>
              <a:t>Ask them how best to move forward.</a:t>
            </a:r>
          </a:p>
        </p:txBody>
      </p:sp>
    </p:spTree>
    <p:extLst>
      <p:ext uri="{BB962C8B-B14F-4D97-AF65-F5344CB8AC3E}">
        <p14:creationId xmlns:p14="http://schemas.microsoft.com/office/powerpoint/2010/main" val="273574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9AAF-7836-0229-2DA0-242C5A2C1BD3}"/>
              </a:ext>
            </a:extLst>
          </p:cNvPr>
          <p:cNvSpPr>
            <a:spLocks noGrp="1"/>
          </p:cNvSpPr>
          <p:nvPr>
            <p:ph type="title"/>
          </p:nvPr>
        </p:nvSpPr>
        <p:spPr/>
        <p:txBody>
          <a:bodyPr/>
          <a:lstStyle/>
          <a:p>
            <a:r>
              <a:rPr lang="en-US" dirty="0"/>
              <a:t>Take back your power and fulfill your needs</a:t>
            </a:r>
          </a:p>
        </p:txBody>
      </p:sp>
      <p:pic>
        <p:nvPicPr>
          <p:cNvPr id="6" name="Content Placeholder 5">
            <a:extLst>
              <a:ext uri="{FF2B5EF4-FFF2-40B4-BE49-F238E27FC236}">
                <a16:creationId xmlns:a16="http://schemas.microsoft.com/office/drawing/2014/main" id="{E3217C5E-935E-FE66-4903-7454CF310DCA}"/>
              </a:ext>
            </a:extLst>
          </p:cNvPr>
          <p:cNvPicPr>
            <a:picLocks noGrp="1" noChangeAspect="1"/>
          </p:cNvPicPr>
          <p:nvPr>
            <p:ph idx="1"/>
          </p:nvPr>
        </p:nvPicPr>
        <p:blipFill>
          <a:blip r:embed="rId2"/>
          <a:stretch>
            <a:fillRect/>
          </a:stretch>
        </p:blipFill>
        <p:spPr>
          <a:xfrm>
            <a:off x="4713287" y="1576387"/>
            <a:ext cx="6038850" cy="3248025"/>
          </a:xfrm>
        </p:spPr>
      </p:pic>
      <p:sp>
        <p:nvSpPr>
          <p:cNvPr id="4" name="Text Placeholder 3">
            <a:extLst>
              <a:ext uri="{FF2B5EF4-FFF2-40B4-BE49-F238E27FC236}">
                <a16:creationId xmlns:a16="http://schemas.microsoft.com/office/drawing/2014/main" id="{17A8F064-C7FB-15A6-3F0D-6EC41CD952AA}"/>
              </a:ext>
            </a:extLst>
          </p:cNvPr>
          <p:cNvSpPr>
            <a:spLocks noGrp="1"/>
          </p:cNvSpPr>
          <p:nvPr>
            <p:ph type="body" sz="half" idx="2"/>
          </p:nvPr>
        </p:nvSpPr>
        <p:spPr/>
        <p:txBody>
          <a:bodyPr/>
          <a:lstStyle/>
          <a:p>
            <a:r>
              <a:rPr lang="en-US" dirty="0"/>
              <a:t>Having a mental health issue does not mean you do not have a voice. Often we feel as though we are misheard or not heard at all. But it does not mean our thoughts, emotions, and opinions don’t hold value.</a:t>
            </a:r>
          </a:p>
        </p:txBody>
      </p:sp>
    </p:spTree>
    <p:extLst>
      <p:ext uri="{BB962C8B-B14F-4D97-AF65-F5344CB8AC3E}">
        <p14:creationId xmlns:p14="http://schemas.microsoft.com/office/powerpoint/2010/main" val="3966964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TM03457452[[fn=Celestial]]</Template>
  <TotalTime>535</TotalTime>
  <Words>399</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Celestial</vt:lpstr>
      <vt:lpstr>How to advocate for yourself</vt:lpstr>
      <vt:lpstr>What does self-advocacy mean?</vt:lpstr>
      <vt:lpstr>What you need to properly self-advocate</vt:lpstr>
      <vt:lpstr>Reflection and discussion</vt:lpstr>
      <vt:lpstr>Why is it important?</vt:lpstr>
      <vt:lpstr>Strengths and Weaknesses</vt:lpstr>
      <vt:lpstr>Create a personal list</vt:lpstr>
      <vt:lpstr>How to Advocate for yourself</vt:lpstr>
      <vt:lpstr>Take back your power and fulfill your needs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advocate for yourself</dc:title>
  <dc:creator>Negus Lamont</dc:creator>
  <cp:lastModifiedBy>Negus Lamont</cp:lastModifiedBy>
  <cp:revision>3</cp:revision>
  <dcterms:created xsi:type="dcterms:W3CDTF">2022-11-21T08:04:47Z</dcterms:created>
  <dcterms:modified xsi:type="dcterms:W3CDTF">2022-11-21T17:02:57Z</dcterms:modified>
</cp:coreProperties>
</file>