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63" r:id="rId4"/>
    <p:sldId id="260" r:id="rId5"/>
    <p:sldId id="262" r:id="rId6"/>
    <p:sldId id="258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gus Lamont" userId="656fc9b529fd76a6" providerId="LiveId" clId="{A7D9B7B3-B519-4BF3-BC3F-F7BE88AA21C5}"/>
    <pc:docChg chg="custSel addSld modSld sldOrd">
      <pc:chgData name="Negus Lamont" userId="656fc9b529fd76a6" providerId="LiveId" clId="{A7D9B7B3-B519-4BF3-BC3F-F7BE88AA21C5}" dt="2022-10-24T06:08:40.434" v="5182" actId="20577"/>
      <pc:docMkLst>
        <pc:docMk/>
      </pc:docMkLst>
      <pc:sldChg chg="modSp mod">
        <pc:chgData name="Negus Lamont" userId="656fc9b529fd76a6" providerId="LiveId" clId="{A7D9B7B3-B519-4BF3-BC3F-F7BE88AA21C5}" dt="2022-10-24T04:46:41.838" v="112" actId="20577"/>
        <pc:sldMkLst>
          <pc:docMk/>
          <pc:sldMk cId="4043737824" sldId="257"/>
        </pc:sldMkLst>
        <pc:spChg chg="mod">
          <ac:chgData name="Negus Lamont" userId="656fc9b529fd76a6" providerId="LiveId" clId="{A7D9B7B3-B519-4BF3-BC3F-F7BE88AA21C5}" dt="2022-10-24T04:46:41.838" v="112" actId="20577"/>
          <ac:spMkLst>
            <pc:docMk/>
            <pc:sldMk cId="4043737824" sldId="257"/>
            <ac:spMk id="3" creationId="{A8E9CFF2-3777-4FF4-A759-8491175B0B7C}"/>
          </ac:spMkLst>
        </pc:spChg>
      </pc:sldChg>
      <pc:sldChg chg="modSp mod ord">
        <pc:chgData name="Negus Lamont" userId="656fc9b529fd76a6" providerId="LiveId" clId="{A7D9B7B3-B519-4BF3-BC3F-F7BE88AA21C5}" dt="2022-10-24T05:43:27.366" v="3646"/>
        <pc:sldMkLst>
          <pc:docMk/>
          <pc:sldMk cId="191714609" sldId="258"/>
        </pc:sldMkLst>
        <pc:spChg chg="mod">
          <ac:chgData name="Negus Lamont" userId="656fc9b529fd76a6" providerId="LiveId" clId="{A7D9B7B3-B519-4BF3-BC3F-F7BE88AA21C5}" dt="2022-10-24T04:47:45.720" v="168" actId="20577"/>
          <ac:spMkLst>
            <pc:docMk/>
            <pc:sldMk cId="191714609" sldId="258"/>
            <ac:spMk id="2" creationId="{9AB2EA78-AEB3-469B-9025-3B17201A457B}"/>
          </ac:spMkLst>
        </pc:spChg>
      </pc:sldChg>
      <pc:sldChg chg="addSp delSp modSp new mod">
        <pc:chgData name="Negus Lamont" userId="656fc9b529fd76a6" providerId="LiveId" clId="{A7D9B7B3-B519-4BF3-BC3F-F7BE88AA21C5}" dt="2022-10-24T05:31:52.655" v="2719" actId="20577"/>
        <pc:sldMkLst>
          <pc:docMk/>
          <pc:sldMk cId="1049420040" sldId="259"/>
        </pc:sldMkLst>
        <pc:spChg chg="mod">
          <ac:chgData name="Negus Lamont" userId="656fc9b529fd76a6" providerId="LiveId" clId="{A7D9B7B3-B519-4BF3-BC3F-F7BE88AA21C5}" dt="2022-10-24T05:19:04.555" v="1753" actId="20577"/>
          <ac:spMkLst>
            <pc:docMk/>
            <pc:sldMk cId="1049420040" sldId="259"/>
            <ac:spMk id="2" creationId="{EE555E43-4314-F4B5-B559-C053D6DE84F4}"/>
          </ac:spMkLst>
        </pc:spChg>
        <pc:spChg chg="del mod">
          <ac:chgData name="Negus Lamont" userId="656fc9b529fd76a6" providerId="LiveId" clId="{A7D9B7B3-B519-4BF3-BC3F-F7BE88AA21C5}" dt="2022-10-24T04:49:57.824" v="204" actId="3680"/>
          <ac:spMkLst>
            <pc:docMk/>
            <pc:sldMk cId="1049420040" sldId="259"/>
            <ac:spMk id="3" creationId="{294DE11B-4F73-06AC-9870-894961A05721}"/>
          </ac:spMkLst>
        </pc:spChg>
        <pc:graphicFrameChg chg="add mod ord modGraphic">
          <ac:chgData name="Negus Lamont" userId="656fc9b529fd76a6" providerId="LiveId" clId="{A7D9B7B3-B519-4BF3-BC3F-F7BE88AA21C5}" dt="2022-10-24T05:31:52.655" v="2719" actId="20577"/>
          <ac:graphicFrameMkLst>
            <pc:docMk/>
            <pc:sldMk cId="1049420040" sldId="259"/>
            <ac:graphicFrameMk id="4" creationId="{E307DDDA-98E4-ABFA-9220-0137AC8823D6}"/>
          </ac:graphicFrameMkLst>
        </pc:graphicFrameChg>
      </pc:sldChg>
      <pc:sldChg chg="modSp new mod">
        <pc:chgData name="Negus Lamont" userId="656fc9b529fd76a6" providerId="LiveId" clId="{A7D9B7B3-B519-4BF3-BC3F-F7BE88AA21C5}" dt="2022-10-24T05:41:47.980" v="3644" actId="255"/>
        <pc:sldMkLst>
          <pc:docMk/>
          <pc:sldMk cId="3217892849" sldId="260"/>
        </pc:sldMkLst>
        <pc:spChg chg="mod">
          <ac:chgData name="Negus Lamont" userId="656fc9b529fd76a6" providerId="LiveId" clId="{A7D9B7B3-B519-4BF3-BC3F-F7BE88AA21C5}" dt="2022-10-24T05:38:03.585" v="3210" actId="20577"/>
          <ac:spMkLst>
            <pc:docMk/>
            <pc:sldMk cId="3217892849" sldId="260"/>
            <ac:spMk id="2" creationId="{C9A03742-4CB4-9448-3F65-F8EB8CBB1B2A}"/>
          </ac:spMkLst>
        </pc:spChg>
        <pc:spChg chg="mod">
          <ac:chgData name="Negus Lamont" userId="656fc9b529fd76a6" providerId="LiveId" clId="{A7D9B7B3-B519-4BF3-BC3F-F7BE88AA21C5}" dt="2022-10-24T05:41:47.980" v="3644" actId="255"/>
          <ac:spMkLst>
            <pc:docMk/>
            <pc:sldMk cId="3217892849" sldId="260"/>
            <ac:spMk id="3" creationId="{BBFE9341-1DA5-32E1-6DE2-6C667D0F02AD}"/>
          </ac:spMkLst>
        </pc:spChg>
      </pc:sldChg>
      <pc:sldChg chg="modSp new mod">
        <pc:chgData name="Negus Lamont" userId="656fc9b529fd76a6" providerId="LiveId" clId="{A7D9B7B3-B519-4BF3-BC3F-F7BE88AA21C5}" dt="2022-10-24T05:49:15.882" v="4457" actId="255"/>
        <pc:sldMkLst>
          <pc:docMk/>
          <pc:sldMk cId="2241647395" sldId="261"/>
        </pc:sldMkLst>
        <pc:spChg chg="mod">
          <ac:chgData name="Negus Lamont" userId="656fc9b529fd76a6" providerId="LiveId" clId="{A7D9B7B3-B519-4BF3-BC3F-F7BE88AA21C5}" dt="2022-10-24T05:44:55.239" v="3754" actId="20577"/>
          <ac:spMkLst>
            <pc:docMk/>
            <pc:sldMk cId="2241647395" sldId="261"/>
            <ac:spMk id="2" creationId="{CBA1CCEC-E9DD-6218-F971-900A14D092AC}"/>
          </ac:spMkLst>
        </pc:spChg>
        <pc:spChg chg="mod">
          <ac:chgData name="Negus Lamont" userId="656fc9b529fd76a6" providerId="LiveId" clId="{A7D9B7B3-B519-4BF3-BC3F-F7BE88AA21C5}" dt="2022-10-24T05:49:15.882" v="4457" actId="255"/>
          <ac:spMkLst>
            <pc:docMk/>
            <pc:sldMk cId="2241647395" sldId="261"/>
            <ac:spMk id="3" creationId="{F4C9FAA5-ACFE-4F07-7DA8-7051C4FF37E0}"/>
          </ac:spMkLst>
        </pc:spChg>
      </pc:sldChg>
      <pc:sldChg chg="modSp new mod">
        <pc:chgData name="Negus Lamont" userId="656fc9b529fd76a6" providerId="LiveId" clId="{A7D9B7B3-B519-4BF3-BC3F-F7BE88AA21C5}" dt="2022-10-24T05:53:38.166" v="4805" actId="20577"/>
        <pc:sldMkLst>
          <pc:docMk/>
          <pc:sldMk cId="2021492092" sldId="262"/>
        </pc:sldMkLst>
        <pc:spChg chg="mod">
          <ac:chgData name="Negus Lamont" userId="656fc9b529fd76a6" providerId="LiveId" clId="{A7D9B7B3-B519-4BF3-BC3F-F7BE88AA21C5}" dt="2022-10-24T05:50:52.664" v="4474" actId="20577"/>
          <ac:spMkLst>
            <pc:docMk/>
            <pc:sldMk cId="2021492092" sldId="262"/>
            <ac:spMk id="2" creationId="{ED00B5F3-9AB3-4639-E0AB-F19400FC6FC8}"/>
          </ac:spMkLst>
        </pc:spChg>
        <pc:spChg chg="mod">
          <ac:chgData name="Negus Lamont" userId="656fc9b529fd76a6" providerId="LiveId" clId="{A7D9B7B3-B519-4BF3-BC3F-F7BE88AA21C5}" dt="2022-10-24T05:53:38.166" v="4805" actId="20577"/>
          <ac:spMkLst>
            <pc:docMk/>
            <pc:sldMk cId="2021492092" sldId="262"/>
            <ac:spMk id="3" creationId="{ABBECED8-39AA-6CF7-BCA1-3CE84A19F17B}"/>
          </ac:spMkLst>
        </pc:spChg>
      </pc:sldChg>
      <pc:sldChg chg="addSp delSp modSp new mod">
        <pc:chgData name="Negus Lamont" userId="656fc9b529fd76a6" providerId="LiveId" clId="{A7D9B7B3-B519-4BF3-BC3F-F7BE88AA21C5}" dt="2022-10-24T06:06:26.101" v="5076" actId="20577"/>
        <pc:sldMkLst>
          <pc:docMk/>
          <pc:sldMk cId="58222346" sldId="263"/>
        </pc:sldMkLst>
        <pc:spChg chg="mod">
          <ac:chgData name="Negus Lamont" userId="656fc9b529fd76a6" providerId="LiveId" clId="{A7D9B7B3-B519-4BF3-BC3F-F7BE88AA21C5}" dt="2022-10-24T06:06:26.101" v="5076" actId="20577"/>
          <ac:spMkLst>
            <pc:docMk/>
            <pc:sldMk cId="58222346" sldId="263"/>
            <ac:spMk id="2" creationId="{6350A278-42D4-765B-2289-1761CFCDF99C}"/>
          </ac:spMkLst>
        </pc:spChg>
        <pc:spChg chg="del">
          <ac:chgData name="Negus Lamont" userId="656fc9b529fd76a6" providerId="LiveId" clId="{A7D9B7B3-B519-4BF3-BC3F-F7BE88AA21C5}" dt="2022-10-24T05:59:02.151" v="4919" actId="1957"/>
          <ac:spMkLst>
            <pc:docMk/>
            <pc:sldMk cId="58222346" sldId="263"/>
            <ac:spMk id="3" creationId="{6D654EFF-CC3C-B320-8403-B95009F32830}"/>
          </ac:spMkLst>
        </pc:spChg>
        <pc:graphicFrameChg chg="add mod">
          <ac:chgData name="Negus Lamont" userId="656fc9b529fd76a6" providerId="LiveId" clId="{A7D9B7B3-B519-4BF3-BC3F-F7BE88AA21C5}" dt="2022-10-24T05:59:02.151" v="4919" actId="1957"/>
          <ac:graphicFrameMkLst>
            <pc:docMk/>
            <pc:sldMk cId="58222346" sldId="263"/>
            <ac:graphicFrameMk id="6" creationId="{38FF65CC-965B-34CB-82EF-91B2DAE3A180}"/>
          </ac:graphicFrameMkLst>
        </pc:graphicFrameChg>
      </pc:sldChg>
      <pc:sldChg chg="modSp new mod">
        <pc:chgData name="Negus Lamont" userId="656fc9b529fd76a6" providerId="LiveId" clId="{A7D9B7B3-B519-4BF3-BC3F-F7BE88AA21C5}" dt="2022-10-24T06:08:40.434" v="5182" actId="20577"/>
        <pc:sldMkLst>
          <pc:docMk/>
          <pc:sldMk cId="1924372596" sldId="264"/>
        </pc:sldMkLst>
        <pc:spChg chg="mod">
          <ac:chgData name="Negus Lamont" userId="656fc9b529fd76a6" providerId="LiveId" clId="{A7D9B7B3-B519-4BF3-BC3F-F7BE88AA21C5}" dt="2022-10-24T06:07:50.175" v="5084" actId="20577"/>
          <ac:spMkLst>
            <pc:docMk/>
            <pc:sldMk cId="1924372596" sldId="264"/>
            <ac:spMk id="2" creationId="{8B78E174-633B-BEDD-9B49-BAAB235C8292}"/>
          </ac:spMkLst>
        </pc:spChg>
        <pc:spChg chg="mod">
          <ac:chgData name="Negus Lamont" userId="656fc9b529fd76a6" providerId="LiveId" clId="{A7D9B7B3-B519-4BF3-BC3F-F7BE88AA21C5}" dt="2022-10-24T06:08:40.434" v="5182" actId="20577"/>
          <ac:spMkLst>
            <pc:docMk/>
            <pc:sldMk cId="1924372596" sldId="264"/>
            <ac:spMk id="3" creationId="{73EBE58A-F65A-C78C-F0B6-4D49FAE8AD9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Work</c:v>
                </c:pt>
                <c:pt idx="1">
                  <c:v>Home</c:v>
                </c:pt>
                <c:pt idx="2">
                  <c:v>Dating</c:v>
                </c:pt>
                <c:pt idx="3">
                  <c:v>Leisure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27-41E5-B2F3-BC37533AA7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Work</c:v>
                </c:pt>
                <c:pt idx="1">
                  <c:v>Home</c:v>
                </c:pt>
                <c:pt idx="2">
                  <c:v>Dating</c:v>
                </c:pt>
                <c:pt idx="3">
                  <c:v>Leisure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7-41E5-B2F3-BC37533AA76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Work</c:v>
                </c:pt>
                <c:pt idx="1">
                  <c:v>Home</c:v>
                </c:pt>
                <c:pt idx="2">
                  <c:v>Dating</c:v>
                </c:pt>
                <c:pt idx="3">
                  <c:v>Leisure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7-41E5-B2F3-BC37533AA7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3853199"/>
        <c:axId val="663856111"/>
      </c:barChart>
      <c:catAx>
        <c:axId val="663853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856111"/>
        <c:crosses val="autoZero"/>
        <c:auto val="1"/>
        <c:lblAlgn val="ctr"/>
        <c:lblOffset val="100"/>
        <c:noMultiLvlLbl val="0"/>
      </c:catAx>
      <c:valAx>
        <c:axId val="6638561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3853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Autofit/>
          </a:bodyPr>
          <a:lstStyle/>
          <a:p>
            <a:r>
              <a:rPr lang="en-US" sz="5400" dirty="0"/>
              <a:t>Overcoming Stigma: Societies Response and Impact </a:t>
            </a:r>
            <a:r>
              <a:rPr lang="en-US" sz="4400" dirty="0"/>
              <a:t>–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The Self, Persona, The Anima/Animus, The Shadow Self, Self-Esteem, Capabilities, Outlook and Perception.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55E43-4314-F4B5-B559-C053D6DE8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 Major Jungian Archetypes 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307DDDA-98E4-ABFA-9220-0137AC8823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7855291"/>
              </p:ext>
            </p:extLst>
          </p:nvPr>
        </p:nvGraphicFramePr>
        <p:xfrm>
          <a:off x="268448" y="2108199"/>
          <a:ext cx="1179492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8731">
                  <a:extLst>
                    <a:ext uri="{9D8B030D-6E8A-4147-A177-3AD203B41FA5}">
                      <a16:colId xmlns:a16="http://schemas.microsoft.com/office/drawing/2014/main" val="302619565"/>
                    </a:ext>
                  </a:extLst>
                </a:gridCol>
                <a:gridCol w="2948731">
                  <a:extLst>
                    <a:ext uri="{9D8B030D-6E8A-4147-A177-3AD203B41FA5}">
                      <a16:colId xmlns:a16="http://schemas.microsoft.com/office/drawing/2014/main" val="3921913274"/>
                    </a:ext>
                  </a:extLst>
                </a:gridCol>
                <a:gridCol w="2948731">
                  <a:extLst>
                    <a:ext uri="{9D8B030D-6E8A-4147-A177-3AD203B41FA5}">
                      <a16:colId xmlns:a16="http://schemas.microsoft.com/office/drawing/2014/main" val="773814171"/>
                    </a:ext>
                  </a:extLst>
                </a:gridCol>
                <a:gridCol w="2948731">
                  <a:extLst>
                    <a:ext uri="{9D8B030D-6E8A-4147-A177-3AD203B41FA5}">
                      <a16:colId xmlns:a16="http://schemas.microsoft.com/office/drawing/2014/main" val="1030149687"/>
                    </a:ext>
                  </a:extLst>
                </a:gridCol>
              </a:tblGrid>
              <a:tr h="463077">
                <a:tc>
                  <a:txBody>
                    <a:bodyPr/>
                    <a:lstStyle/>
                    <a:p>
                      <a:r>
                        <a:rPr lang="en-US" sz="2800" dirty="0"/>
                        <a:t>The Persona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The Anima/Animus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The Shadow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The Self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57895"/>
                  </a:ext>
                </a:extLst>
              </a:tr>
              <a:tr h="572036">
                <a:tc>
                  <a:txBody>
                    <a:bodyPr/>
                    <a:lstStyle/>
                    <a:p>
                      <a:r>
                        <a:rPr lang="en-US" dirty="0"/>
                        <a:t>The mask that we show the world.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mirror image of our biological makeup.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most animalistic side of our personality. (Whisperer)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unified version of the unconscious.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24950"/>
                  </a:ext>
                </a:extLst>
              </a:tr>
              <a:tr h="817195">
                <a:tc>
                  <a:txBody>
                    <a:bodyPr/>
                    <a:lstStyle/>
                    <a:p>
                      <a:r>
                        <a:rPr lang="en-US" dirty="0"/>
                        <a:t>A representative that conforms to what is expected of us.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Masculine and Feminine ideal. Rooted in unconscious.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source of both creative energies and destructive energies.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Truest nature. (Thoughts, emotions, and behavior inline with who you are.)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6959921"/>
                  </a:ext>
                </a:extLst>
              </a:tr>
              <a:tr h="768133">
                <a:tc>
                  <a:txBody>
                    <a:bodyPr/>
                    <a:lstStyle/>
                    <a:p>
                      <a:r>
                        <a:rPr lang="en-US" dirty="0"/>
                        <a:t>Fundamentally different in various ways from our true nature. (our role in a movie)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Drives expectations of the men and women in our lives.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 part of ourselves that we repress and reject. (Not liked, afraid of showing)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 the mask, look past your reflection, and integrate your shadow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1053423"/>
                  </a:ext>
                </a:extLst>
              </a:tr>
              <a:tr h="817195">
                <a:tc>
                  <a:txBody>
                    <a:bodyPr/>
                    <a:lstStyle/>
                    <a:p>
                      <a:r>
                        <a:rPr lang="en-US" dirty="0"/>
                        <a:t>We take on many different “roles” in different areas of life. (</a:t>
                      </a:r>
                      <a:r>
                        <a:rPr lang="en-US" dirty="0" err="1"/>
                        <a:t>Ie</a:t>
                      </a:r>
                      <a:r>
                        <a:rPr lang="en-US" dirty="0"/>
                        <a:t>. School, work, dating)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Anima (typically stems from a boys image of his mother) Animus (various males.)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Aggressive impulses, taboo mental images, shameful experiences, immoral urges.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Difficult to understand and achieve.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889244"/>
                  </a:ext>
                </a:extLst>
              </a:tr>
              <a:tr h="443298">
                <a:tc>
                  <a:txBody>
                    <a:bodyPr/>
                    <a:lstStyle/>
                    <a:p>
                      <a:r>
                        <a:rPr lang="en-US" dirty="0"/>
                        <a:t>Reflects how we want to be viewed by other 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Partially outdated due to change in gender norms.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Fears, irrational wishes, unacceptable sexual desires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Understanding the self is crucial to peace of mind.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0009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9420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0A278-42D4-765B-2289-1761CFCDF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26363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 The Shadow, Persona, The Self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8FF65CC-965B-34CB-82EF-91B2DAE3A1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7221603"/>
              </p:ext>
            </p:extLst>
          </p:nvPr>
        </p:nvGraphicFramePr>
        <p:xfrm>
          <a:off x="1096963" y="2108200"/>
          <a:ext cx="10058400" cy="376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222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3742-4CB4-9448-3F65-F8EB8CBB1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Stigma and All Its Ugly Faces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E9341-1DA5-32E1-6DE2-6C667D0F0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● Violent, unpredictable, and dangerous.</a:t>
            </a:r>
          </a:p>
          <a:p>
            <a:r>
              <a:rPr lang="en-US" sz="2400" dirty="0"/>
              <a:t>● Impossible for you to succeed at certain challenges because of your illness.</a:t>
            </a:r>
          </a:p>
          <a:p>
            <a:r>
              <a:rPr lang="en-US" sz="2400" dirty="0"/>
              <a:t>● You are broken and can’t be fixed.</a:t>
            </a:r>
          </a:p>
          <a:p>
            <a:r>
              <a:rPr lang="en-US" sz="2400" dirty="0"/>
              <a:t>● Every expression of emotion is tied to your illness.</a:t>
            </a:r>
          </a:p>
          <a:p>
            <a:r>
              <a:rPr lang="en-US" sz="2400" dirty="0"/>
              <a:t>● Every change in behavior is tied towards instability and not taking your medication.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892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B5F3-9AB3-4639-E0AB-F19400FC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Stigma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ECED8-39AA-6CF7-BCA1-3CE84A19F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● Lower Self- Esteem</a:t>
            </a:r>
          </a:p>
          <a:p>
            <a:r>
              <a:rPr lang="en-US" dirty="0"/>
              <a:t>● Feeling invisible</a:t>
            </a:r>
          </a:p>
          <a:p>
            <a:r>
              <a:rPr lang="en-US" dirty="0"/>
              <a:t>● Walking on eggshells. (Have to be on your best behavior)</a:t>
            </a:r>
          </a:p>
          <a:p>
            <a:r>
              <a:rPr lang="en-US" dirty="0"/>
              <a:t>● Thoughts, emotions, and opinions feel invalid</a:t>
            </a:r>
          </a:p>
          <a:p>
            <a:r>
              <a:rPr lang="en-US" dirty="0"/>
              <a:t>● You constantly question yourself and lose trust in yourself</a:t>
            </a:r>
          </a:p>
          <a:p>
            <a:r>
              <a:rPr lang="en-US" dirty="0"/>
              <a:t>● Your Shadow Self becomes stronger and “The Whisperer” becomes more ruthless</a:t>
            </a:r>
          </a:p>
        </p:txBody>
      </p:sp>
    </p:spTree>
    <p:extLst>
      <p:ext uri="{BB962C8B-B14F-4D97-AF65-F5344CB8AC3E}">
        <p14:creationId xmlns:p14="http://schemas.microsoft.com/office/powerpoint/2010/main" val="2021492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/>
            <a:r>
              <a:rPr lang="en-US" sz="4800" i="1" dirty="0">
                <a:solidFill>
                  <a:srgbClr val="FFFFFF"/>
                </a:solidFill>
              </a:rPr>
              <a:t> “Improving Self-Esteem is like climbing a flight of stairs. You move at your own pace, and you take it one small step at a time.”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- Negus Lamont</a:t>
            </a:r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1CCEC-E9DD-6218-F971-900A14D09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Self-Esteem = The Self Estimation of Your Worth and 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9FAA5-ACFE-4F07-7DA8-7051C4FF3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● Only you know what you are capable of. Each limitation you place on yourself is a shackle on your mind. Do not do so without care.</a:t>
            </a:r>
          </a:p>
          <a:p>
            <a:r>
              <a:rPr lang="en-US" sz="2000" dirty="0"/>
              <a:t>● Self- Esteem can be built through accomplishing various tasks over a period of time. Focus on carrying out daily, weekly, and monthly tasks to build on your self-esteem.</a:t>
            </a:r>
          </a:p>
          <a:p>
            <a:r>
              <a:rPr lang="en-US" sz="2000" dirty="0"/>
              <a:t>● Rise above societies expectations and prove that you a bigger and better. Overcoming a mental illness is a badge of honor not a scar of shame. You are a survivor.</a:t>
            </a:r>
          </a:p>
          <a:p>
            <a:r>
              <a:rPr lang="en-US" sz="2000" dirty="0"/>
              <a:t>● If you don’t value yourself, why should anyone else?</a:t>
            </a:r>
          </a:p>
        </p:txBody>
      </p:sp>
    </p:spTree>
    <p:extLst>
      <p:ext uri="{BB962C8B-B14F-4D97-AF65-F5344CB8AC3E}">
        <p14:creationId xmlns:p14="http://schemas.microsoft.com/office/powerpoint/2010/main" val="224164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E174-633B-BEDD-9B49-BAAB235C8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EBE58A-F65A-C78C-F0B6-4D49FAE8A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Next Topic: Stigma and Relationships – Peers, family, intimate partners, etc.</a:t>
            </a:r>
          </a:p>
        </p:txBody>
      </p:sp>
    </p:spTree>
    <p:extLst>
      <p:ext uri="{BB962C8B-B14F-4D97-AF65-F5344CB8AC3E}">
        <p14:creationId xmlns:p14="http://schemas.microsoft.com/office/powerpoint/2010/main" val="192437259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{764432CA-BFD5-4EAB-A332-A8B5A589DDF8}tf56160789_win32</Template>
  <TotalTime>104</TotalTime>
  <Words>581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Bookman Old Style</vt:lpstr>
      <vt:lpstr>Calibri</vt:lpstr>
      <vt:lpstr>Franklin Gothic Book</vt:lpstr>
      <vt:lpstr>1_RetrospectVTI</vt:lpstr>
      <vt:lpstr>Overcoming Stigma: Societies Response and Impact – </vt:lpstr>
      <vt:lpstr>The Four Major Jungian Archetypes  </vt:lpstr>
      <vt:lpstr> The Shadow, Persona, The Self</vt:lpstr>
      <vt:lpstr>Stigma and All Its Ugly Faces</vt:lpstr>
      <vt:lpstr>Impact of Stigma</vt:lpstr>
      <vt:lpstr> “Improving Self-Esteem is like climbing a flight of stairs. You move at your own pace, and you take it one small step at a time.”</vt:lpstr>
      <vt:lpstr>Self-Esteem = The Self Estimation of Your Worth and Abilities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 Stigma: Societies Response and Impact – </dc:title>
  <dc:creator>Negus Lamont</dc:creator>
  <cp:lastModifiedBy>Negus Lamont</cp:lastModifiedBy>
  <cp:revision>1</cp:revision>
  <dcterms:created xsi:type="dcterms:W3CDTF">2022-10-24T04:24:56Z</dcterms:created>
  <dcterms:modified xsi:type="dcterms:W3CDTF">2022-10-24T06:09:19Z</dcterms:modified>
</cp:coreProperties>
</file>