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6" r:id="rId2"/>
    <p:sldMasterId id="2147483712" r:id="rId3"/>
    <p:sldMasterId id="2147483724" r:id="rId4"/>
  </p:sldMasterIdLst>
  <p:notesMasterIdLst>
    <p:notesMasterId r:id="rId16"/>
  </p:notesMasterIdLst>
  <p:handoutMasterIdLst>
    <p:handoutMasterId r:id="rId17"/>
  </p:handoutMasterIdLst>
  <p:sldIdLst>
    <p:sldId id="446" r:id="rId5"/>
    <p:sldId id="447" r:id="rId6"/>
    <p:sldId id="453" r:id="rId7"/>
    <p:sldId id="454" r:id="rId8"/>
    <p:sldId id="427" r:id="rId9"/>
    <p:sldId id="426" r:id="rId10"/>
    <p:sldId id="455" r:id="rId11"/>
    <p:sldId id="434" r:id="rId12"/>
    <p:sldId id="433" r:id="rId13"/>
    <p:sldId id="445" r:id="rId14"/>
    <p:sldId id="4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5896"/>
    <a:srgbClr val="7C6560"/>
    <a:srgbClr val="29282D"/>
    <a:srgbClr val="E288B6"/>
    <a:srgbClr val="D75078"/>
    <a:srgbClr val="B38F6A"/>
    <a:srgbClr val="6667AB"/>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guide orient="horz" pos="3672"/>
        <p:guide pos="288"/>
        <p:guide orient="horz" pos="4056"/>
        <p:guide orient="horz" pos="1488"/>
        <p:guide pos="3816"/>
        <p:guide pos="7416"/>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10/31/2022</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a:t>
            </a:fld>
            <a:endParaRPr lang="en-US" dirty="0"/>
          </a:p>
        </p:txBody>
      </p:sp>
    </p:spTree>
    <p:extLst>
      <p:ext uri="{BB962C8B-B14F-4D97-AF65-F5344CB8AC3E}">
        <p14:creationId xmlns:p14="http://schemas.microsoft.com/office/powerpoint/2010/main" val="274408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5</a:t>
            </a:fld>
            <a:endParaRPr lang="en-US" dirty="0"/>
          </a:p>
        </p:txBody>
      </p:sp>
    </p:spTree>
    <p:extLst>
      <p:ext uri="{BB962C8B-B14F-4D97-AF65-F5344CB8AC3E}">
        <p14:creationId xmlns:p14="http://schemas.microsoft.com/office/powerpoint/2010/main" val="166792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9</a:t>
            </a:fld>
            <a:endParaRPr lang="en-US" dirty="0"/>
          </a:p>
        </p:txBody>
      </p:sp>
    </p:spTree>
    <p:extLst>
      <p:ext uri="{BB962C8B-B14F-4D97-AF65-F5344CB8AC3E}">
        <p14:creationId xmlns:p14="http://schemas.microsoft.com/office/powerpoint/2010/main" val="400460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10/31/2022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10/31/2022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10/31/2022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10/31/2022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92054" y="52091"/>
            <a:ext cx="12191550" cy="6857999"/>
          </a:xfr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457200" y="2801924"/>
            <a:ext cx="8141516" cy="2608976"/>
          </a:xfrm>
        </p:spPr>
        <p:txBody>
          <a:bodyPr anchor="t" anchorCtr="0">
            <a:noAutofit/>
          </a:bodyPr>
          <a:lstStyle/>
          <a:p>
            <a:r>
              <a:rPr lang="en-US" sz="5400" baseline="30000" dirty="0"/>
              <a:t>Overcoming Stigma – Support Groups</a:t>
            </a:r>
            <a:br>
              <a:rPr lang="en-US" sz="5400" dirty="0"/>
            </a:br>
            <a:r>
              <a:rPr lang="en-US" sz="5400" dirty="0"/>
              <a:t>Family, Friends, etc.</a:t>
            </a:r>
          </a:p>
        </p:txBody>
      </p:sp>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4EF4-8D58-4BFD-9454-26C0FB623C94}"/>
              </a:ext>
            </a:extLst>
          </p:cNvPr>
          <p:cNvSpPr>
            <a:spLocks noGrp="1"/>
          </p:cNvSpPr>
          <p:nvPr>
            <p:ph type="title"/>
          </p:nvPr>
        </p:nvSpPr>
        <p:spPr>
          <a:xfrm>
            <a:off x="457199" y="914400"/>
            <a:ext cx="7467601" cy="1572768"/>
          </a:xfrm>
        </p:spPr>
        <p:txBody>
          <a:bodyPr>
            <a:normAutofit fontScale="90000"/>
          </a:bodyPr>
          <a:lstStyle/>
          <a:p>
            <a:r>
              <a:rPr lang="en-US" dirty="0"/>
              <a:t>Color Exercise – Green means healthy, yellow means could be better, red means needs improvement.</a:t>
            </a:r>
          </a:p>
        </p:txBody>
      </p:sp>
      <p:sp>
        <p:nvSpPr>
          <p:cNvPr id="3" name="Content Placeholder 2">
            <a:extLst>
              <a:ext uri="{FF2B5EF4-FFF2-40B4-BE49-F238E27FC236}">
                <a16:creationId xmlns:a16="http://schemas.microsoft.com/office/drawing/2014/main" id="{28D8AA20-608C-4737-B926-56858E7E7E7C}"/>
              </a:ext>
            </a:extLst>
          </p:cNvPr>
          <p:cNvSpPr>
            <a:spLocks noGrp="1"/>
          </p:cNvSpPr>
          <p:nvPr>
            <p:ph type="body" sz="quarter" idx="14"/>
          </p:nvPr>
        </p:nvSpPr>
        <p:spPr>
          <a:xfrm>
            <a:off x="457200" y="2539999"/>
            <a:ext cx="6591300" cy="4204749"/>
          </a:xfrm>
        </p:spPr>
        <p:txBody>
          <a:bodyPr tIns="0" bIns="0">
            <a:noAutofit/>
          </a:bodyPr>
          <a:lstStyle/>
          <a:p>
            <a:r>
              <a:rPr lang="en-US" dirty="0"/>
              <a:t>Draw a large pie chart (a circle graph)</a:t>
            </a:r>
          </a:p>
          <a:p>
            <a:r>
              <a:rPr lang="en-US" dirty="0"/>
              <a:t>In the pie chart break down how much friends, family, partner, companions, institutional support groups are involved in your life.</a:t>
            </a:r>
          </a:p>
          <a:p>
            <a:r>
              <a:rPr lang="en-US" dirty="0"/>
              <a:t>Give each support group a color that represents healthy impact.</a:t>
            </a:r>
          </a:p>
          <a:p>
            <a:r>
              <a:rPr lang="en-US" dirty="0"/>
              <a:t>Draw another large pie chart (a circle graph)</a:t>
            </a:r>
          </a:p>
          <a:p>
            <a:r>
              <a:rPr lang="en-US" dirty="0"/>
              <a:t>In the pie chart break down how much you WANT them to be involved. </a:t>
            </a:r>
          </a:p>
          <a:p>
            <a:r>
              <a:rPr lang="en-US" dirty="0"/>
              <a:t>Give each support group a color that represents healthy impact. </a:t>
            </a:r>
          </a:p>
          <a:p>
            <a:endParaRPr lang="en-US" dirty="0"/>
          </a:p>
        </p:txBody>
      </p:sp>
      <p:pic>
        <p:nvPicPr>
          <p:cNvPr id="25" name="Picture Placeholder 24" descr="Screen shot of colors menu">
            <a:extLst>
              <a:ext uri="{FF2B5EF4-FFF2-40B4-BE49-F238E27FC236}">
                <a16:creationId xmlns:a16="http://schemas.microsoft.com/office/drawing/2014/main" id="{3A3C5CBC-9F9C-4F88-847E-7EB8E3B712B9}"/>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p:blipFill>
        <p:spPr>
          <a:xfrm>
            <a:off x="8115300" y="1384300"/>
            <a:ext cx="3410712" cy="4572000"/>
          </a:xfrm>
          <a:ln>
            <a:noFill/>
          </a:ln>
        </p:spPr>
      </p:pic>
    </p:spTree>
    <p:extLst>
      <p:ext uri="{BB962C8B-B14F-4D97-AF65-F5344CB8AC3E}">
        <p14:creationId xmlns:p14="http://schemas.microsoft.com/office/powerpoint/2010/main" val="36644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BC2F55-4FF8-DEA1-53C4-61F4454AFF46}"/>
              </a:ext>
            </a:extLst>
          </p:cNvPr>
          <p:cNvSpPr>
            <a:spLocks noGrp="1"/>
          </p:cNvSpPr>
          <p:nvPr>
            <p:ph type="body" sz="quarter" idx="14"/>
          </p:nvPr>
        </p:nvSpPr>
        <p:spPr/>
        <p:txBody>
          <a:bodyPr/>
          <a:lstStyle/>
          <a:p>
            <a:r>
              <a:rPr lang="en-US" sz="3600" dirty="0"/>
              <a:t>Mental Overload and Coping Tactics.</a:t>
            </a:r>
          </a:p>
        </p:txBody>
      </p:sp>
      <p:pic>
        <p:nvPicPr>
          <p:cNvPr id="6" name="Picture Placeholder 5">
            <a:extLst>
              <a:ext uri="{FF2B5EF4-FFF2-40B4-BE49-F238E27FC236}">
                <a16:creationId xmlns:a16="http://schemas.microsoft.com/office/drawing/2014/main" id="{FBBA4948-473A-97F2-B596-B4A6958EB64D}"/>
              </a:ext>
            </a:extLst>
          </p:cNvPr>
          <p:cNvPicPr>
            <a:picLocks noGrp="1" noChangeAspect="1"/>
          </p:cNvPicPr>
          <p:nvPr>
            <p:ph type="pic" sz="quarter" idx="15"/>
          </p:nvPr>
        </p:nvPicPr>
        <p:blipFill>
          <a:blip r:embed="rId2"/>
          <a:srcRect l="6400" r="6400"/>
          <a:stretch>
            <a:fillRect/>
          </a:stretch>
        </p:blipFill>
        <p:spPr/>
      </p:pic>
      <p:sp>
        <p:nvSpPr>
          <p:cNvPr id="4" name="Title 3">
            <a:extLst>
              <a:ext uri="{FF2B5EF4-FFF2-40B4-BE49-F238E27FC236}">
                <a16:creationId xmlns:a16="http://schemas.microsoft.com/office/drawing/2014/main" id="{A495206A-C9EC-DEA9-B9DF-1856A28A7F9F}"/>
              </a:ext>
            </a:extLst>
          </p:cNvPr>
          <p:cNvSpPr>
            <a:spLocks noGrp="1"/>
          </p:cNvSpPr>
          <p:nvPr>
            <p:ph type="title"/>
          </p:nvPr>
        </p:nvSpPr>
        <p:spPr/>
        <p:txBody>
          <a:bodyPr/>
          <a:lstStyle/>
          <a:p>
            <a:r>
              <a:rPr lang="en-US" dirty="0"/>
              <a:t>Next Topic</a:t>
            </a:r>
          </a:p>
        </p:txBody>
      </p:sp>
    </p:spTree>
    <p:extLst>
      <p:ext uri="{BB962C8B-B14F-4D97-AF65-F5344CB8AC3E}">
        <p14:creationId xmlns:p14="http://schemas.microsoft.com/office/powerpoint/2010/main" val="84371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on a rock while looking at the ocean wave with outstretched arms">
            <a:extLst>
              <a:ext uri="{FF2B5EF4-FFF2-40B4-BE49-F238E27FC236}">
                <a16:creationId xmlns:a16="http://schemas.microsoft.com/office/drawing/2014/main" id="{8C1A64BB-92C4-44CC-9AB7-8416F1B9BF5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solidFill>
            <a:srgbClr val="6768AB">
              <a:alpha val="75000"/>
            </a:srgbClr>
          </a:solidFill>
        </p:spPr>
      </p:pic>
      <p:sp>
        <p:nvSpPr>
          <p:cNvPr id="9" name="Rectangle 8" descr="Shaded overlay">
            <a:extLst>
              <a:ext uri="{FF2B5EF4-FFF2-40B4-BE49-F238E27FC236}">
                <a16:creationId xmlns:a16="http://schemas.microsoft.com/office/drawing/2014/main" id="{558C501A-DC1F-4BA4-BFFA-44EF8845A384}"/>
              </a:ext>
            </a:extLst>
          </p:cNvPr>
          <p:cNvSpPr/>
          <p:nvPr/>
        </p:nvSpPr>
        <p:spPr>
          <a:xfrm>
            <a:off x="0" y="0"/>
            <a:ext cx="12192000" cy="6858000"/>
          </a:xfrm>
          <a:prstGeom prst="rect">
            <a:avLst/>
          </a:prstGeom>
          <a:solidFill>
            <a:srgbClr val="6768AB">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35A981B-6487-4B00-9EAF-D0D748FA6014}"/>
              </a:ext>
            </a:extLst>
          </p:cNvPr>
          <p:cNvSpPr>
            <a:spLocks noGrp="1"/>
          </p:cNvSpPr>
          <p:nvPr>
            <p:ph type="title"/>
          </p:nvPr>
        </p:nvSpPr>
        <p:spPr>
          <a:xfrm>
            <a:off x="457199" y="914400"/>
            <a:ext cx="11174819" cy="903767"/>
          </a:xfrm>
        </p:spPr>
        <p:txBody>
          <a:bodyPr/>
          <a:lstStyle/>
          <a:p>
            <a:r>
              <a:rPr lang="en-US" dirty="0"/>
              <a:t>No Human is an island</a:t>
            </a:r>
          </a:p>
        </p:txBody>
      </p:sp>
      <p:sp>
        <p:nvSpPr>
          <p:cNvPr id="6" name="Text Placeholder 5">
            <a:extLst>
              <a:ext uri="{FF2B5EF4-FFF2-40B4-BE49-F238E27FC236}">
                <a16:creationId xmlns:a16="http://schemas.microsoft.com/office/drawing/2014/main" id="{B43F7E3B-CE99-4770-8587-6554C15693F8}"/>
              </a:ext>
            </a:extLst>
          </p:cNvPr>
          <p:cNvSpPr>
            <a:spLocks noGrp="1"/>
          </p:cNvSpPr>
          <p:nvPr>
            <p:ph type="body" sz="quarter" idx="14"/>
          </p:nvPr>
        </p:nvSpPr>
        <p:spPr>
          <a:xfrm>
            <a:off x="3429000" y="2240280"/>
            <a:ext cx="4645152" cy="4197096"/>
          </a:xfrm>
        </p:spPr>
        <p:txBody>
          <a:bodyPr/>
          <a:lstStyle/>
          <a:p>
            <a:r>
              <a:rPr lang="en-US" sz="3600" dirty="0"/>
              <a:t>Being alone can be good for self improvement and growth. But having a support group who is there to cheerlead you on will make things much easier.</a:t>
            </a:r>
          </a:p>
        </p:txBody>
      </p:sp>
    </p:spTree>
    <p:extLst>
      <p:ext uri="{BB962C8B-B14F-4D97-AF65-F5344CB8AC3E}">
        <p14:creationId xmlns:p14="http://schemas.microsoft.com/office/powerpoint/2010/main" val="389851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35A3-06A0-481E-7E00-E73FCF8D5101}"/>
              </a:ext>
            </a:extLst>
          </p:cNvPr>
          <p:cNvSpPr>
            <a:spLocks noGrp="1"/>
          </p:cNvSpPr>
          <p:nvPr>
            <p:ph type="title"/>
          </p:nvPr>
        </p:nvSpPr>
        <p:spPr/>
        <p:txBody>
          <a:bodyPr/>
          <a:lstStyle/>
          <a:p>
            <a:r>
              <a:rPr lang="en-US" dirty="0"/>
              <a:t>Two Types of Support Groups - Institutional</a:t>
            </a:r>
          </a:p>
        </p:txBody>
      </p:sp>
      <p:sp>
        <p:nvSpPr>
          <p:cNvPr id="3" name="Text Placeholder 2">
            <a:extLst>
              <a:ext uri="{FF2B5EF4-FFF2-40B4-BE49-F238E27FC236}">
                <a16:creationId xmlns:a16="http://schemas.microsoft.com/office/drawing/2014/main" id="{D1E05EFF-A979-7DDA-1128-A7BECFD8A649}"/>
              </a:ext>
            </a:extLst>
          </p:cNvPr>
          <p:cNvSpPr>
            <a:spLocks noGrp="1"/>
          </p:cNvSpPr>
          <p:nvPr>
            <p:ph type="body" sz="quarter" idx="14"/>
          </p:nvPr>
        </p:nvSpPr>
        <p:spPr/>
        <p:txBody>
          <a:bodyPr/>
          <a:lstStyle/>
          <a:p>
            <a:r>
              <a:rPr lang="en-US" sz="2400" dirty="0"/>
              <a:t>Institutional</a:t>
            </a:r>
            <a:r>
              <a:rPr lang="en-US" dirty="0"/>
              <a:t>  </a:t>
            </a:r>
          </a:p>
          <a:p>
            <a:endParaRPr lang="en-US" dirty="0"/>
          </a:p>
          <a:p>
            <a:r>
              <a:rPr lang="en-US" sz="2400" dirty="0"/>
              <a:t>Institutional supports groups are support groups designed by a third party group to serve you on your healing journey. (Hospitals, Across Boundaries, CMHA, Doctors, Health Centers.)</a:t>
            </a:r>
          </a:p>
        </p:txBody>
      </p:sp>
      <p:pic>
        <p:nvPicPr>
          <p:cNvPr id="8" name="Picture Placeholder 7">
            <a:extLst>
              <a:ext uri="{FF2B5EF4-FFF2-40B4-BE49-F238E27FC236}">
                <a16:creationId xmlns:a16="http://schemas.microsoft.com/office/drawing/2014/main" id="{BCDA8F92-C46C-CE47-6E37-0D342C62CE94}"/>
              </a:ext>
            </a:extLst>
          </p:cNvPr>
          <p:cNvPicPr>
            <a:picLocks noGrp="1" noChangeAspect="1"/>
          </p:cNvPicPr>
          <p:nvPr>
            <p:ph type="pic" sz="quarter" idx="15"/>
          </p:nvPr>
        </p:nvPicPr>
        <p:blipFill>
          <a:blip r:embed="rId2"/>
          <a:srcRect l="26804" r="26804"/>
          <a:stretch>
            <a:fillRect/>
          </a:stretch>
        </p:blipFill>
        <p:spPr/>
      </p:pic>
    </p:spTree>
    <p:extLst>
      <p:ext uri="{BB962C8B-B14F-4D97-AF65-F5344CB8AC3E}">
        <p14:creationId xmlns:p14="http://schemas.microsoft.com/office/powerpoint/2010/main" val="198430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A382-4272-7704-F650-ADFB22C5ABA5}"/>
              </a:ext>
            </a:extLst>
          </p:cNvPr>
          <p:cNvSpPr>
            <a:spLocks noGrp="1"/>
          </p:cNvSpPr>
          <p:nvPr>
            <p:ph type="title"/>
          </p:nvPr>
        </p:nvSpPr>
        <p:spPr/>
        <p:txBody>
          <a:bodyPr>
            <a:normAutofit fontScale="90000"/>
          </a:bodyPr>
          <a:lstStyle/>
          <a:p>
            <a:r>
              <a:rPr lang="en-US" dirty="0"/>
              <a:t>Non-Institutional</a:t>
            </a:r>
          </a:p>
        </p:txBody>
      </p:sp>
      <p:sp>
        <p:nvSpPr>
          <p:cNvPr id="3" name="Text Placeholder 2">
            <a:extLst>
              <a:ext uri="{FF2B5EF4-FFF2-40B4-BE49-F238E27FC236}">
                <a16:creationId xmlns:a16="http://schemas.microsoft.com/office/drawing/2014/main" id="{914DB27D-1FE1-4D6D-221F-757A0AA7936F}"/>
              </a:ext>
            </a:extLst>
          </p:cNvPr>
          <p:cNvSpPr>
            <a:spLocks noGrp="1"/>
          </p:cNvSpPr>
          <p:nvPr>
            <p:ph type="body" sz="quarter" idx="14"/>
          </p:nvPr>
        </p:nvSpPr>
        <p:spPr/>
        <p:txBody>
          <a:bodyPr/>
          <a:lstStyle/>
          <a:p>
            <a:r>
              <a:rPr lang="en-US" dirty="0"/>
              <a:t>Non-Institutional support groups are support groups that you manage yourself. They are also focused on your healing journey but they are more intimate yet more difficult to maintain.</a:t>
            </a:r>
          </a:p>
        </p:txBody>
      </p:sp>
      <p:pic>
        <p:nvPicPr>
          <p:cNvPr id="8" name="Picture Placeholder 7">
            <a:extLst>
              <a:ext uri="{FF2B5EF4-FFF2-40B4-BE49-F238E27FC236}">
                <a16:creationId xmlns:a16="http://schemas.microsoft.com/office/drawing/2014/main" id="{EE91FE33-2800-66A5-D340-DE7094F433DB}"/>
              </a:ext>
            </a:extLst>
          </p:cNvPr>
          <p:cNvPicPr>
            <a:picLocks noGrp="1" noChangeAspect="1"/>
          </p:cNvPicPr>
          <p:nvPr>
            <p:ph type="pic" sz="quarter" idx="15"/>
          </p:nvPr>
        </p:nvPicPr>
        <p:blipFill>
          <a:blip r:embed="rId2"/>
          <a:srcRect t="15620" b="15620"/>
          <a:stretch>
            <a:fillRect/>
          </a:stretch>
        </p:blipFill>
        <p:spPr/>
      </p:pic>
    </p:spTree>
    <p:extLst>
      <p:ext uri="{BB962C8B-B14F-4D97-AF65-F5344CB8AC3E}">
        <p14:creationId xmlns:p14="http://schemas.microsoft.com/office/powerpoint/2010/main" val="253550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4986A6-583D-4323-BBE6-0C4C3B1464BF}"/>
              </a:ext>
            </a:extLst>
          </p:cNvPr>
          <p:cNvSpPr>
            <a:spLocks noGrp="1"/>
          </p:cNvSpPr>
          <p:nvPr>
            <p:ph type="title"/>
          </p:nvPr>
        </p:nvSpPr>
        <p:spPr>
          <a:xfrm>
            <a:off x="457199" y="1399032"/>
            <a:ext cx="3619501" cy="877824"/>
          </a:xfrm>
        </p:spPr>
        <p:txBody>
          <a:bodyPr>
            <a:normAutofit/>
          </a:bodyPr>
          <a:lstStyle/>
          <a:p>
            <a:r>
              <a:rPr lang="en-US" dirty="0"/>
              <a:t>Family </a:t>
            </a:r>
          </a:p>
        </p:txBody>
      </p:sp>
      <p:sp>
        <p:nvSpPr>
          <p:cNvPr id="3" name="Text Placeholder 2">
            <a:extLst>
              <a:ext uri="{FF2B5EF4-FFF2-40B4-BE49-F238E27FC236}">
                <a16:creationId xmlns:a16="http://schemas.microsoft.com/office/drawing/2014/main" id="{7B91B0F8-EDCA-43C7-A602-F46DA2202AA8}"/>
              </a:ext>
            </a:extLst>
          </p:cNvPr>
          <p:cNvSpPr>
            <a:spLocks noGrp="1"/>
          </p:cNvSpPr>
          <p:nvPr>
            <p:ph type="body" sz="quarter" idx="14"/>
          </p:nvPr>
        </p:nvSpPr>
        <p:spPr>
          <a:xfrm>
            <a:off x="457200" y="2779776"/>
            <a:ext cx="3465576" cy="3255264"/>
          </a:xfrm>
        </p:spPr>
        <p:txBody>
          <a:bodyPr>
            <a:noAutofit/>
          </a:bodyPr>
          <a:lstStyle/>
          <a:p>
            <a:r>
              <a:rPr lang="en-US" sz="2400" dirty="0"/>
              <a:t>Family are a special type of non-institutional support group because we are all born into a family. Culture plays a big role on how stigma and trauma is handling during our mental health journey.</a:t>
            </a:r>
          </a:p>
        </p:txBody>
      </p:sp>
      <p:pic>
        <p:nvPicPr>
          <p:cNvPr id="31" name="Picture Placeholder 12" descr="A person holding a baby with their noses and foreheads touching">
            <a:extLst>
              <a:ext uri="{FF2B5EF4-FFF2-40B4-BE49-F238E27FC236}">
                <a16:creationId xmlns:a16="http://schemas.microsoft.com/office/drawing/2014/main" id="{E6A8DD7D-03FE-4E34-BC50-4488924D5D8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3" b="3"/>
          <a:stretch/>
        </p:blipFill>
        <p:spPr>
          <a:xfrm>
            <a:off x="4254500" y="0"/>
            <a:ext cx="7480300" cy="6858000"/>
          </a:xfrm>
        </p:spPr>
      </p:pic>
      <p:sp>
        <p:nvSpPr>
          <p:cNvPr id="16" name="Rectangle 15">
            <a:extLst>
              <a:ext uri="{FF2B5EF4-FFF2-40B4-BE49-F238E27FC236}">
                <a16:creationId xmlns:a16="http://schemas.microsoft.com/office/drawing/2014/main" id="{F41CB42D-A527-44ED-ADE2-30B3266BAFB1}"/>
              </a:ext>
              <a:ext uri="{C183D7F6-B498-43B3-948B-1728B52AA6E4}">
                <adec:decorative xmlns:adec="http://schemas.microsoft.com/office/drawing/2017/decorative" val="1"/>
              </a:ext>
            </a:extLst>
          </p:cNvPr>
          <p:cNvSpPr/>
          <p:nvPr/>
        </p:nvSpPr>
        <p:spPr>
          <a:xfrm>
            <a:off x="228600" y="241300"/>
            <a:ext cx="11772900" cy="640080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817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05272" cy="1572126"/>
          </a:xfrm>
        </p:spPr>
        <p:txBody>
          <a:bodyPr anchor="ctr" anchorCtr="0"/>
          <a:lstStyle/>
          <a:p>
            <a:r>
              <a:rPr lang="en-US" dirty="0"/>
              <a:t>Companions </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200" y="3072384"/>
            <a:ext cx="4946904" cy="2871216"/>
          </a:xfrm>
        </p:spPr>
        <p:txBody>
          <a:bodyPr/>
          <a:lstStyle/>
          <a:p>
            <a:r>
              <a:rPr lang="en-US" dirty="0">
                <a:latin typeface="Segoe UI" panose="020B0502040204020203" pitchFamily="34" charset="0"/>
              </a:rPr>
              <a:t>Pets can be a great way to find companionship and care. Taking care of another life will help you build healthy habits and strict routines. This can help on your personal healing journey and build responsibility and trust in yourself. You got this!</a:t>
            </a:r>
            <a:endParaRPr lang="en-US" dirty="0"/>
          </a:p>
        </p:txBody>
      </p:sp>
      <p:pic>
        <p:nvPicPr>
          <p:cNvPr id="8" name="Picture Placeholder 7" descr="A picture of a dog with his left ear standing up and wearing a scarf">
            <a:extLst>
              <a:ext uri="{FF2B5EF4-FFF2-40B4-BE49-F238E27FC236}">
                <a16:creationId xmlns:a16="http://schemas.microsoft.com/office/drawing/2014/main" id="{285E2395-F258-4D5F-8EC1-2192791DA18B}"/>
              </a:ext>
            </a:extLst>
          </p:cNvPr>
          <p:cNvPicPr>
            <a:picLocks noGrp="1" noChangeAspect="1"/>
          </p:cNvPicPr>
          <p:nvPr>
            <p:ph type="pic" sz="quarter" idx="15"/>
          </p:nvPr>
        </p:nvPicPr>
        <p:blipFill rotWithShape="1">
          <a:blip r:embed="rId2"/>
          <a:srcRect l="2091" r="8809"/>
          <a:stretch/>
        </p:blipFill>
        <p:spPr>
          <a:xfrm>
            <a:off x="7178040" y="457200"/>
            <a:ext cx="4562856" cy="6400800"/>
          </a:xfrm>
        </p:spPr>
      </p:pic>
    </p:spTree>
    <p:extLst>
      <p:ext uri="{BB962C8B-B14F-4D97-AF65-F5344CB8AC3E}">
        <p14:creationId xmlns:p14="http://schemas.microsoft.com/office/powerpoint/2010/main" val="164613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E0C9-7247-99A0-27C8-A03A17B87177}"/>
              </a:ext>
            </a:extLst>
          </p:cNvPr>
          <p:cNvSpPr>
            <a:spLocks noGrp="1"/>
          </p:cNvSpPr>
          <p:nvPr>
            <p:ph type="title"/>
          </p:nvPr>
        </p:nvSpPr>
        <p:spPr/>
        <p:txBody>
          <a:bodyPr/>
          <a:lstStyle/>
          <a:p>
            <a:r>
              <a:rPr lang="en-US" dirty="0"/>
              <a:t>Dating</a:t>
            </a:r>
          </a:p>
        </p:txBody>
      </p:sp>
      <p:sp>
        <p:nvSpPr>
          <p:cNvPr id="3" name="Text Placeholder 2">
            <a:extLst>
              <a:ext uri="{FF2B5EF4-FFF2-40B4-BE49-F238E27FC236}">
                <a16:creationId xmlns:a16="http://schemas.microsoft.com/office/drawing/2014/main" id="{75D997EA-98B9-55D1-817E-568CF41AF274}"/>
              </a:ext>
            </a:extLst>
          </p:cNvPr>
          <p:cNvSpPr>
            <a:spLocks noGrp="1"/>
          </p:cNvSpPr>
          <p:nvPr>
            <p:ph type="body" sz="quarter" idx="14"/>
          </p:nvPr>
        </p:nvSpPr>
        <p:spPr/>
        <p:txBody>
          <a:bodyPr/>
          <a:lstStyle/>
          <a:p>
            <a:r>
              <a:rPr lang="en-US" dirty="0"/>
              <a:t>Dating is not easy. It never was and never will be. Having a mental health issue does make it harder, but it is FAR from impossible.</a:t>
            </a:r>
          </a:p>
          <a:p>
            <a:endParaRPr lang="en-US" dirty="0"/>
          </a:p>
          <a:p>
            <a:r>
              <a:rPr lang="en-US" dirty="0"/>
              <a:t>A healthy relationship can sometimes be the extra motivation you need to get out of bed and get things done. But it can also be the reason why you don’t want to get out bed at all. Don’t rush the dating journey, trust the process.</a:t>
            </a:r>
          </a:p>
          <a:p>
            <a:endParaRPr lang="en-US" dirty="0"/>
          </a:p>
          <a:p>
            <a:endParaRPr lang="en-US" dirty="0"/>
          </a:p>
          <a:p>
            <a:endParaRPr lang="en-US" dirty="0"/>
          </a:p>
        </p:txBody>
      </p:sp>
      <p:pic>
        <p:nvPicPr>
          <p:cNvPr id="6" name="Picture Placeholder 5">
            <a:extLst>
              <a:ext uri="{FF2B5EF4-FFF2-40B4-BE49-F238E27FC236}">
                <a16:creationId xmlns:a16="http://schemas.microsoft.com/office/drawing/2014/main" id="{A82A2CB0-1A9F-6629-FA39-20C64C74758D}"/>
              </a:ext>
            </a:extLst>
          </p:cNvPr>
          <p:cNvPicPr>
            <a:picLocks noGrp="1" noChangeAspect="1"/>
          </p:cNvPicPr>
          <p:nvPr>
            <p:ph type="pic" sz="quarter" idx="15"/>
          </p:nvPr>
        </p:nvPicPr>
        <p:blipFill>
          <a:blip r:embed="rId2"/>
          <a:srcRect l="7450" r="7450"/>
          <a:stretch>
            <a:fillRect/>
          </a:stretch>
        </p:blipFill>
        <p:spPr/>
      </p:pic>
    </p:spTree>
    <p:extLst>
      <p:ext uri="{BB962C8B-B14F-4D97-AF65-F5344CB8AC3E}">
        <p14:creationId xmlns:p14="http://schemas.microsoft.com/office/powerpoint/2010/main" val="3455416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877824"/>
          </a:xfrm>
        </p:spPr>
        <p:txBody>
          <a:bodyPr>
            <a:normAutofit fontScale="90000"/>
          </a:bodyPr>
          <a:lstStyle/>
          <a:p>
            <a:r>
              <a:rPr lang="en-US" dirty="0"/>
              <a:t>Fruits of Labor </a:t>
            </a:r>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en-US" sz="2000" dirty="0">
                <a:latin typeface="Segoe UI" panose="020B0502040204020203" pitchFamily="34" charset="0"/>
              </a:rPr>
              <a:t>Support groups are only as healthy as you make them. You are the deciding factor for how healthy your support group is. Communicate, communicate, communicate! Your voice must be heard and your health nurtured.</a:t>
            </a:r>
            <a:endParaRPr lang="en-US" sz="2000" dirty="0"/>
          </a:p>
        </p:txBody>
      </p:sp>
      <p:pic>
        <p:nvPicPr>
          <p:cNvPr id="10" name="Picture Placeholder 5" descr="Close up of white flower on black background">
            <a:extLst>
              <a:ext uri="{FF2B5EF4-FFF2-40B4-BE49-F238E27FC236}">
                <a16:creationId xmlns:a16="http://schemas.microsoft.com/office/drawing/2014/main" id="{025F302E-F817-4901-88E0-088AAEB6D59E}"/>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t="17178" b="17178"/>
          <a:stretch/>
        </p:blipFill>
        <p:spPr>
          <a:xfrm>
            <a:off x="4708525" y="960438"/>
            <a:ext cx="6575425" cy="5075237"/>
          </a:xfrm>
        </p:spPr>
      </p:pic>
    </p:spTree>
    <p:extLst>
      <p:ext uri="{BB962C8B-B14F-4D97-AF65-F5344CB8AC3E}">
        <p14:creationId xmlns:p14="http://schemas.microsoft.com/office/powerpoint/2010/main" val="1881260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D5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38801" cy="1572126"/>
          </a:xfrm>
        </p:spPr>
        <p:txBody>
          <a:bodyPr/>
          <a:lstStyle/>
          <a:p>
            <a:r>
              <a:rPr lang="en-US" dirty="0"/>
              <a:t>THE STAR OF THE SHOW</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200" y="2489200"/>
            <a:ext cx="5202936" cy="3547872"/>
          </a:xfrm>
        </p:spPr>
        <p:txBody>
          <a:bodyPr/>
          <a:lstStyle/>
          <a:p>
            <a:r>
              <a:rPr lang="en-US" dirty="0">
                <a:latin typeface="Segoe UI" panose="020B0502040204020203" pitchFamily="34" charset="0"/>
              </a:rPr>
              <a:t>Dealing with a mental health issue is a full time position. You will stumble sometimes, but you are strong enough to keep walking. You have to be the star of the show. If you don’t make yourself your number one priority then who will?</a:t>
            </a:r>
          </a:p>
          <a:p>
            <a:endParaRPr lang="en-US" dirty="0">
              <a:latin typeface="Segoe UI" panose="020B0502040204020203" pitchFamily="34" charset="0"/>
            </a:endParaRPr>
          </a:p>
          <a:p>
            <a:r>
              <a:rPr lang="en-US" dirty="0">
                <a:latin typeface="Segoe UI" panose="020B0502040204020203" pitchFamily="34" charset="0"/>
              </a:rPr>
              <a:t>Do not spiral into a pit of sadness because you do not place enough value on yourself.</a:t>
            </a:r>
            <a:endParaRPr lang="en-US" dirty="0"/>
          </a:p>
        </p:txBody>
      </p:sp>
      <p:pic>
        <p:nvPicPr>
          <p:cNvPr id="7" name="Picture Placeholder 6" descr="Picture of a spiral staircase">
            <a:extLst>
              <a:ext uri="{FF2B5EF4-FFF2-40B4-BE49-F238E27FC236}">
                <a16:creationId xmlns:a16="http://schemas.microsoft.com/office/drawing/2014/main" id="{4176E307-8C2F-4787-9905-7583953AA818}"/>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9" b="9"/>
          <a:stretch/>
        </p:blipFill>
        <p:spPr>
          <a:xfrm>
            <a:off x="6997700" y="914400"/>
            <a:ext cx="4333875" cy="5092700"/>
          </a:xfrm>
        </p:spPr>
      </p:pic>
    </p:spTree>
    <p:extLst>
      <p:ext uri="{BB962C8B-B14F-4D97-AF65-F5344CB8AC3E}">
        <p14:creationId xmlns:p14="http://schemas.microsoft.com/office/powerpoint/2010/main" val="2943388554"/>
      </p:ext>
    </p:extLst>
  </p:cSld>
  <p:clrMapOvr>
    <a:masterClrMapping/>
  </p:clrMapOvr>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CED26E1E-587B-4123-A4F9-DB49A037FBB9}"/>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573AD6BE-256C-44EB-886C-5713CB0A8D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{4FB2E201-3DAA-493A-87F4-B9085100C30F}tf78479028_win32</Template>
  <TotalTime>293</TotalTime>
  <Words>510</Words>
  <Application>Microsoft Office PowerPoint</Application>
  <PresentationFormat>Widescreen</PresentationFormat>
  <Paragraphs>37</Paragraphs>
  <Slides>11</Slides>
  <Notes>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Arial</vt:lpstr>
      <vt:lpstr>Calibri</vt:lpstr>
      <vt:lpstr>Segoe UI</vt:lpstr>
      <vt:lpstr>Segoe UI Light</vt:lpstr>
      <vt:lpstr>Balancing Act</vt:lpstr>
      <vt:lpstr>Wellspring</vt:lpstr>
      <vt:lpstr>Star of the show</vt:lpstr>
      <vt:lpstr>Amusements</vt:lpstr>
      <vt:lpstr>Overcoming Stigma – Support Groups Family, Friends, etc.</vt:lpstr>
      <vt:lpstr>No Human is an island</vt:lpstr>
      <vt:lpstr>Two Types of Support Groups - Institutional</vt:lpstr>
      <vt:lpstr>Non-Institutional</vt:lpstr>
      <vt:lpstr>Family </vt:lpstr>
      <vt:lpstr>Companions </vt:lpstr>
      <vt:lpstr>Dating</vt:lpstr>
      <vt:lpstr>Fruits of Labor </vt:lpstr>
      <vt:lpstr>THE STAR OF THE SHOW</vt:lpstr>
      <vt:lpstr>Color Exercise – Green means healthy, yellow means could be better, red means needs improvement.</vt:lpstr>
      <vt:lpstr>Next Topic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Overcoming Stigma – Support Groups Family, Friends, etc.</dc:title>
  <dc:creator>Negus Lamont</dc:creator>
  <cp:lastModifiedBy>Negus Lamont</cp:lastModifiedBy>
  <cp:revision>6</cp:revision>
  <dcterms:created xsi:type="dcterms:W3CDTF">2022-10-31T10:14:24Z</dcterms:created>
  <dcterms:modified xsi:type="dcterms:W3CDTF">2022-10-31T15:30:32Z</dcterms:modified>
</cp:coreProperties>
</file>